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4"/>
  </p:notesMasterIdLst>
  <p:sldIdLst>
    <p:sldId id="256" r:id="rId3"/>
    <p:sldId id="258" r:id="rId4"/>
    <p:sldId id="260" r:id="rId5"/>
    <p:sldId id="281" r:id="rId6"/>
    <p:sldId id="263" r:id="rId7"/>
    <p:sldId id="261" r:id="rId8"/>
    <p:sldId id="262" r:id="rId9"/>
    <p:sldId id="268" r:id="rId10"/>
    <p:sldId id="272" r:id="rId11"/>
    <p:sldId id="271" r:id="rId12"/>
    <p:sldId id="264" r:id="rId13"/>
    <p:sldId id="285" r:id="rId14"/>
    <p:sldId id="282" r:id="rId15"/>
    <p:sldId id="280" r:id="rId16"/>
    <p:sldId id="279" r:id="rId17"/>
    <p:sldId id="283" r:id="rId18"/>
    <p:sldId id="284" r:id="rId19"/>
    <p:sldId id="275" r:id="rId20"/>
    <p:sldId id="276" r:id="rId21"/>
    <p:sldId id="277" r:id="rId22"/>
    <p:sldId id="278" r:id="rId23"/>
  </p:sldIdLst>
  <p:sldSz cx="9144000" cy="6858000" type="screen4x3"/>
  <p:notesSz cx="7102475" cy="9388475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000000"/>
          </p15:clr>
        </p15:guide>
        <p15:guide id="2" pos="2237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1DT8sZZga7iIzpdkig4YinE/V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516781-53AB-4A70-BBF2-2F6D87E7D119}">
  <a:tblStyle styleId="{BC516781-53AB-4A70-BBF2-2F6D87E7D119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5" autoAdjust="0"/>
    <p:restoredTop sz="76190" autoAdjust="0"/>
  </p:normalViewPr>
  <p:slideViewPr>
    <p:cSldViewPr snapToGrid="0">
      <p:cViewPr>
        <p:scale>
          <a:sx n="50" d="100"/>
          <a:sy n="50" d="100"/>
        </p:scale>
        <p:origin x="18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48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1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8561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1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17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1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895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1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2544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333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89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9951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92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p18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8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6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3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Google Shape;89;p31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31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3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3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5" name="Google Shape;95;p31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 dirty="0"/>
          </a:p>
        </p:txBody>
      </p:sp>
      <p:sp>
        <p:nvSpPr>
          <p:cNvPr id="96" name="Google Shape;96;p31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31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3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3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3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3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2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228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2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2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2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2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 dirty="0"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 dirty="0"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17" name="Google Shape;17;p2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2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20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 dirty="0"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 dirty="0"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34" name="Google Shape;34;p20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Google Shape;35;p20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20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CBDD40-3FEF-4D46-8BFB-387A2912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4020439" y="1590675"/>
            <a:ext cx="52608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chemeClr val="bg1"/>
                </a:solidFill>
              </a:rPr>
              <a:t>2021 Year-in-Review</a:t>
            </a:r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117" name="Google Shape;117;p1"/>
          <p:cNvSpPr txBox="1">
            <a:spLocks noGrp="1"/>
          </p:cNvSpPr>
          <p:nvPr>
            <p:ph type="subTitle" idx="1"/>
          </p:nvPr>
        </p:nvSpPr>
        <p:spPr>
          <a:xfrm>
            <a:off x="5175250" y="4419600"/>
            <a:ext cx="3654425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rtl="0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at the </a:t>
            </a:r>
            <a:endParaRPr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BASWG Annual Meeting 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10, 2022</a:t>
            </a:r>
            <a:endParaRPr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Meeting via Zoom</a:t>
            </a:r>
            <a:endParaRPr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1" descr="Image result for BASW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9" name="Google Shape;119;p1" descr="Image result for BASW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762000"/>
            <a:ext cx="265747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457200" y="1115464"/>
            <a:ext cx="670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1" dirty="0"/>
              <a:t>January 2022 </a:t>
            </a:r>
            <a:br>
              <a:rPr lang="en-US" sz="3600" b="1" dirty="0"/>
            </a:br>
            <a:r>
              <a:rPr lang="en-US" sz="3600" b="1" dirty="0" err="1"/>
              <a:t>Preroll</a:t>
            </a:r>
            <a:r>
              <a:rPr lang="en-US" sz="3600" b="1" dirty="0"/>
              <a:t> Campaign Reach</a:t>
            </a:r>
            <a:br>
              <a:rPr lang="en-US" b="1" dirty="0"/>
            </a:br>
            <a:r>
              <a:rPr lang="en-US" sz="2000" dirty="0"/>
              <a:t> </a:t>
            </a:r>
            <a:endParaRPr dirty="0"/>
          </a:p>
        </p:txBody>
      </p:sp>
      <p:sp>
        <p:nvSpPr>
          <p:cNvPr id="252" name="Google Shape;252;p15"/>
          <p:cNvSpPr txBox="1">
            <a:spLocks noGrp="1"/>
          </p:cNvSpPr>
          <p:nvPr>
            <p:ph type="body" idx="4"/>
          </p:nvPr>
        </p:nvSpPr>
        <p:spPr>
          <a:xfrm>
            <a:off x="609600" y="4267200"/>
            <a:ext cx="7453746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Directs to 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BASWG.org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homepage.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520"/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520"/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Tech Talk: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Char char="⚫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Impressions = Number of times an ad was displayed on a viewer's screen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Char char="⚫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Clickthrough % = The percentage of clicks that an internet advertisement receives to page views of the advertisement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090"/>
              <a:buNone/>
            </a:pPr>
            <a:br>
              <a:rPr lang="en-US" dirty="0"/>
            </a:br>
            <a:endParaRPr sz="1400" dirty="0"/>
          </a:p>
          <a:p>
            <a:pPr marL="274320" lvl="0" indent="-141605" algn="l" rtl="0">
              <a:spcBef>
                <a:spcPts val="440"/>
              </a:spcBef>
              <a:spcAft>
                <a:spcPts val="0"/>
              </a:spcAft>
              <a:buSzPts val="2090"/>
              <a:buNone/>
            </a:pPr>
            <a:endParaRPr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090"/>
              <a:buNone/>
            </a:pPr>
            <a:endParaRPr dirty="0"/>
          </a:p>
          <a:p>
            <a:pPr marL="274320" lvl="0" indent="-141605" algn="l" rtl="0">
              <a:spcBef>
                <a:spcPts val="440"/>
              </a:spcBef>
              <a:spcAft>
                <a:spcPts val="0"/>
              </a:spcAft>
              <a:buSzPts val="2090"/>
              <a:buNone/>
            </a:pPr>
            <a:endParaRPr dirty="0"/>
          </a:p>
        </p:txBody>
      </p:sp>
      <p:graphicFrame>
        <p:nvGraphicFramePr>
          <p:cNvPr id="253" name="Google Shape;253;p15"/>
          <p:cNvGraphicFramePr/>
          <p:nvPr>
            <p:extLst>
              <p:ext uri="{D42A27DB-BD31-4B8C-83A1-F6EECF244321}">
                <p14:modId xmlns:p14="http://schemas.microsoft.com/office/powerpoint/2010/main" val="1761620259"/>
              </p:ext>
            </p:extLst>
          </p:nvPr>
        </p:nvGraphicFramePr>
        <p:xfrm>
          <a:off x="457200" y="2348909"/>
          <a:ext cx="3931920" cy="1737400"/>
        </p:xfrm>
        <a:graphic>
          <a:graphicData uri="http://schemas.openxmlformats.org/drawingml/2006/table">
            <a:tbl>
              <a:tblPr firstRow="1" bandRow="1">
                <a:noFill/>
                <a:tableStyleId>{BC516781-53AB-4A70-BBF2-2F6D87E7D119}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January 5, 2022 - January 31, 2022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144,795 impressions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 clicks,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.13% clickthrough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FCD240B7-3C3B-5E4E-ABB3-399BDB80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074" y="2348908"/>
            <a:ext cx="3197338" cy="17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3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467588" y="685800"/>
            <a:ext cx="8229600" cy="8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 sz="2800" dirty="0"/>
              <a:t>Online Winter Outreach Initiative</a:t>
            </a:r>
            <a:br>
              <a:rPr lang="en-US" sz="2800" dirty="0"/>
            </a:br>
            <a:r>
              <a:rPr lang="en-US" sz="1600" i="1" dirty="0"/>
              <a:t>Third Year – Targeted Online Display Ads</a:t>
            </a:r>
            <a:endParaRPr sz="1600" i="1" dirty="0"/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543" y="2685134"/>
            <a:ext cx="6889174" cy="37566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370" y="1600200"/>
            <a:ext cx="8547175" cy="105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 descr="http://baswg.org/wp-content/uploads/2019/02/BASWG_Salt_and_Snowflak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0352" y="4083046"/>
            <a:ext cx="2386447" cy="2386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9" descr="Image result for BASW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44998"/>
            <a:ext cx="9906000" cy="921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GJ-2-19-21-Litter-pickup-iStock-800x450">
            <a:extLst>
              <a:ext uri="{FF2B5EF4-FFF2-40B4-BE49-F238E27FC236}">
                <a16:creationId xmlns:a16="http://schemas.microsoft.com/office/drawing/2014/main" id="{E9076680-E86B-4F23-84BD-2061DA9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84" y="488250"/>
            <a:ext cx="4743450" cy="24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69E1C3-77AA-4386-950E-2EB4C6ACB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68" y="4510087"/>
            <a:ext cx="5653644" cy="1569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2CE3A-C5EA-4037-9B90-4F7130A9B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68" y="1593366"/>
            <a:ext cx="5653644" cy="2916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C01B5-193D-48D7-B0D2-AC680AC6B256}"/>
              </a:ext>
            </a:extLst>
          </p:cNvPr>
          <p:cNvSpPr txBox="1"/>
          <p:nvPr/>
        </p:nvSpPr>
        <p:spPr>
          <a:xfrm>
            <a:off x="221503" y="1048354"/>
            <a:ext cx="426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Street and Stream Clean-ups</a:t>
            </a:r>
          </a:p>
        </p:txBody>
      </p:sp>
    </p:spTree>
    <p:extLst>
      <p:ext uri="{BB962C8B-B14F-4D97-AF65-F5344CB8AC3E}">
        <p14:creationId xmlns:p14="http://schemas.microsoft.com/office/powerpoint/2010/main" val="215075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9" descr="Image result for BASW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80" y="-1981200"/>
            <a:ext cx="9149080" cy="88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993DA-FF2F-4EA3-894D-E732DDA0F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24" y="-101728"/>
            <a:ext cx="1689514" cy="1909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E03AEE-943A-4C65-BB91-B8C956673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974" y="757713"/>
            <a:ext cx="7008733" cy="50802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7" descr="Image result for bangor area stormwater grou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5823"/>
            <a:ext cx="9144000" cy="766539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57200" y="2160155"/>
            <a:ext cx="4876800" cy="1539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en-US" sz="2000" b="1" i="1" dirty="0">
                <a:solidFill>
                  <a:srgbClr val="002060"/>
                </a:solidFill>
              </a:rPr>
              <a:t>2021 Year-in-Review</a:t>
            </a:r>
            <a:br>
              <a:rPr lang="en-US" sz="3600" b="1" dirty="0"/>
            </a:br>
            <a:r>
              <a:rPr lang="en-US" sz="2000" b="1" dirty="0">
                <a:solidFill>
                  <a:schemeClr val="lt1"/>
                </a:solidFill>
              </a:rPr>
              <a:t>Permit Renewal – Continued Dialogue, Stakeholder Engagement and                      Formal Comment Letters</a:t>
            </a:r>
            <a:endParaRPr sz="2800" b="1" dirty="0">
              <a:solidFill>
                <a:schemeClr val="lt1"/>
              </a:solidFill>
            </a:endParaRPr>
          </a:p>
        </p:txBody>
      </p:sp>
      <p:sp>
        <p:nvSpPr>
          <p:cNvPr id="273" name="Google Shape;273;p17"/>
          <p:cNvSpPr txBox="1">
            <a:spLocks noGrp="1"/>
          </p:cNvSpPr>
          <p:nvPr>
            <p:ph type="body" idx="1"/>
          </p:nvPr>
        </p:nvSpPr>
        <p:spPr>
          <a:xfrm>
            <a:off x="457200" y="3955551"/>
            <a:ext cx="4114800" cy="225004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85"/>
              <a:buFont typeface="Noto Sans Symbols"/>
              <a:buChar char="☑"/>
            </a:pPr>
            <a:endParaRPr lang="en-US" sz="20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85"/>
              <a:buFont typeface="Noto Sans Symbols"/>
              <a:buChar char="☑"/>
            </a:pPr>
            <a:r>
              <a:rPr lang="en-US" sz="20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Attended statewide stakeholder meetings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285"/>
              <a:buFont typeface="Noto Sans Symbols"/>
              <a:buChar char="☑"/>
            </a:pPr>
            <a:r>
              <a:rPr lang="en-US" sz="20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Engaged DEP in ongoing regional discussion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285"/>
              <a:buFont typeface="Noto Sans Symbols"/>
              <a:buChar char="☑"/>
            </a:pPr>
            <a:r>
              <a:rPr lang="en-US" sz="20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Jointly reviewed additional draft permit documents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285"/>
              <a:buFont typeface="Noto Sans Symbols"/>
              <a:buChar char="☑"/>
            </a:pPr>
            <a:r>
              <a:rPr lang="en-US" sz="20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Submitted comments as appropriate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285"/>
              <a:buNone/>
            </a:pPr>
            <a:endParaRPr sz="2405" dirty="0"/>
          </a:p>
        </p:txBody>
      </p:sp>
      <p:sp>
        <p:nvSpPr>
          <p:cNvPr id="274" name="Google Shape;274;p17"/>
          <p:cNvSpPr txBox="1"/>
          <p:nvPr/>
        </p:nvSpPr>
        <p:spPr>
          <a:xfrm>
            <a:off x="4714917" y="3805543"/>
            <a:ext cx="4281403" cy="2800726"/>
          </a:xfrm>
          <a:prstGeom prst="rect">
            <a:avLst/>
          </a:prstGeom>
          <a:gradFill>
            <a:gsLst>
              <a:gs pos="0">
                <a:srgbClr val="161616"/>
              </a:gs>
              <a:gs pos="68000">
                <a:srgbClr val="686868"/>
              </a:gs>
              <a:gs pos="100000">
                <a:srgbClr val="BABA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2060"/>
              </a:solidFill>
              <a:latin typeface="Calibri" panose="020F0502020204030204" pitchFamily="34" charset="0"/>
              <a:ea typeface="Constantia"/>
              <a:cs typeface="Calibri" panose="020F0502020204030204" pitchFamily="34" charset="0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ea typeface="Constantia"/>
              <a:cs typeface="Calibri" panose="020F0502020204030204" pitchFamily="34" charset="0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ea typeface="Constantia"/>
              <a:cs typeface="Calibri" panose="020F0502020204030204" pitchFamily="34" charset="0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92D050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5-Year BASWG SWMP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92D050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Approved by DEP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92D050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2022-2027</a:t>
            </a:r>
            <a:endParaRPr sz="2400" dirty="0">
              <a:solidFill>
                <a:srgbClr val="92D05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1D673-D514-480B-B2B1-383B1009E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206861"/>
            <a:ext cx="2595562" cy="1531566"/>
          </a:xfrm>
          <a:prstGeom prst="rect">
            <a:avLst/>
          </a:prstGeom>
        </p:spPr>
      </p:pic>
      <p:pic>
        <p:nvPicPr>
          <p:cNvPr id="1026" name="Picture 2" descr="Approved Stamp Stock Photo - Download Image Now - iStock">
            <a:extLst>
              <a:ext uri="{FF2B5EF4-FFF2-40B4-BE49-F238E27FC236}">
                <a16:creationId xmlns:a16="http://schemas.microsoft.com/office/drawing/2014/main" id="{B97F9F66-7F83-4505-8061-951FF2A3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56" y="2523610"/>
            <a:ext cx="1528762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6" descr="Storage areas for building materials and other products must minimize exposure to stormwate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4079" y="4009315"/>
            <a:ext cx="3539373" cy="22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45008" y="914400"/>
            <a:ext cx="8229600" cy="8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 sz="2800" b="1" dirty="0"/>
              <a:t>Regional Discussion/Coordination on Other MCMs </a:t>
            </a:r>
            <a:br>
              <a:rPr lang="en-US" sz="2800" b="1" dirty="0"/>
            </a:br>
            <a:r>
              <a:rPr lang="en-US" sz="2800" b="1" dirty="0"/>
              <a:t>Not in Plan, Not Required</a:t>
            </a:r>
            <a:endParaRPr sz="2400"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45008" y="1338401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60"/>
              </a:spcBef>
              <a:spcAft>
                <a:spcPts val="0"/>
              </a:spcAft>
              <a:buSzPts val="1710"/>
              <a:buFont typeface="Noto Sans Symbols"/>
              <a:buChar char="☑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Continued to share about audits, issues and innovations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60"/>
              </a:spcBef>
              <a:spcAft>
                <a:spcPts val="0"/>
              </a:spcAft>
              <a:buSzPts val="1710"/>
              <a:buFont typeface="Noto Sans Symbols"/>
              <a:buChar char="☑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Planning for trainings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60"/>
              </a:spcBef>
              <a:spcAft>
                <a:spcPts val="0"/>
              </a:spcAft>
              <a:buSzPts val="1710"/>
              <a:buFont typeface="Noto Sans Symbols"/>
              <a:buChar char="☑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Shared learning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 sz="2400" dirty="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  <p:pic>
        <p:nvPicPr>
          <p:cNvPr id="263" name="Google Shape;263;p16" descr="Bangor Area Stormwater Group (BASWG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6150" y="2954685"/>
            <a:ext cx="2803374" cy="94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 descr="Image result for catch basin cleaning ma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864" y="4062984"/>
            <a:ext cx="2949286" cy="221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 descr="Image result for stormwater municipal good housekeep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6150" y="4009315"/>
            <a:ext cx="3146714" cy="226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9" descr="Image result for BASW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24000"/>
            <a:ext cx="9149080" cy="88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164AE6-B87B-4B09-B747-09BBE8D2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762000"/>
            <a:ext cx="6953250" cy="533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20B7F1-61BE-4135-AA37-F7BD3F542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077" y="5896356"/>
            <a:ext cx="2771775" cy="628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2BF4ED-3165-4AAD-BD82-AEFE8007033E}"/>
              </a:ext>
            </a:extLst>
          </p:cNvPr>
          <p:cNvSpPr txBox="1"/>
          <p:nvPr/>
        </p:nvSpPr>
        <p:spPr>
          <a:xfrm>
            <a:off x="1095375" y="762000"/>
            <a:ext cx="69532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 Loving Memory of Ken Locke</a:t>
            </a:r>
          </a:p>
        </p:txBody>
      </p:sp>
    </p:spTree>
    <p:extLst>
      <p:ext uri="{BB962C8B-B14F-4D97-AF65-F5344CB8AC3E}">
        <p14:creationId xmlns:p14="http://schemas.microsoft.com/office/powerpoint/2010/main" val="339623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9" descr="Image result for BASW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24000"/>
            <a:ext cx="9149080" cy="88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169" y="1447800"/>
            <a:ext cx="9199418" cy="200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71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905000" y="5334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 sz="3200" dirty="0"/>
              <a:t>Continuing Social Media </a:t>
            </a:r>
            <a:br>
              <a:rPr lang="en-US" sz="3200" dirty="0"/>
            </a:br>
            <a:r>
              <a:rPr lang="en-US" sz="2000" b="1" dirty="0">
                <a:solidFill>
                  <a:srgbClr val="002060"/>
                </a:solidFill>
              </a:rPr>
              <a:t>January 1, 2021 - December 31, 2021</a:t>
            </a:r>
            <a:endParaRPr sz="2000" b="1" dirty="0">
              <a:solidFill>
                <a:srgbClr val="002060"/>
              </a:solidFill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1219200"/>
            <a:ext cx="1371599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974" y="4797136"/>
            <a:ext cx="1063625" cy="115891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 descr="Image result for pulse marketing main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5">
            <a:alphaModFix/>
          </a:blip>
          <a:srcRect r="33752"/>
          <a:stretch/>
        </p:blipFill>
        <p:spPr>
          <a:xfrm>
            <a:off x="21149075" y="12274725"/>
            <a:ext cx="2694176" cy="995525"/>
          </a:xfrm>
          <a:prstGeom prst="rect">
            <a:avLst/>
          </a:prstGeom>
          <a:noFill/>
          <a:ln>
            <a:noFill/>
          </a:ln>
          <a:effectLst>
            <a:outerShdw blurRad="385763" dist="19050" dir="5400000" algn="bl" rotWithShape="0">
              <a:srgbClr val="FFFFFF">
                <a:alpha val="50000"/>
              </a:srgbClr>
            </a:outerShdw>
          </a:effectLst>
        </p:spPr>
      </p:pic>
      <p:pic>
        <p:nvPicPr>
          <p:cNvPr id="181" name="Google Shape;18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551" y="6028776"/>
            <a:ext cx="1515283" cy="61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416EA05-913A-7B46-A71D-0D6D89764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2057400"/>
            <a:ext cx="6164743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84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457200" y="1310146"/>
            <a:ext cx="670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1" dirty="0"/>
              <a:t>Spring 2021 </a:t>
            </a:r>
            <a:br>
              <a:rPr lang="en-US" sz="3600" b="1" dirty="0"/>
            </a:br>
            <a:r>
              <a:rPr lang="en-US" sz="3600" b="1" dirty="0"/>
              <a:t>PPE Campaign Reach</a:t>
            </a:r>
            <a:br>
              <a:rPr lang="en-US" sz="4800" b="1" dirty="0"/>
            </a:br>
            <a:r>
              <a:rPr lang="en-US" sz="2000" dirty="0"/>
              <a:t> </a:t>
            </a:r>
            <a:endParaRPr sz="4800" dirty="0"/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925" y="790038"/>
            <a:ext cx="2428875" cy="14085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AEED62F0-B427-224E-905E-2727A9BD5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62" y="2707659"/>
            <a:ext cx="8383475" cy="24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0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>
            <a:spLocks noGrp="1"/>
          </p:cNvSpPr>
          <p:nvPr>
            <p:ph type="body" idx="1"/>
          </p:nvPr>
        </p:nvSpPr>
        <p:spPr>
          <a:xfrm>
            <a:off x="5759196" y="2604655"/>
            <a:ext cx="3080004" cy="3642531"/>
          </a:xfrm>
          <a:prstGeom prst="rect">
            <a:avLst/>
          </a:prstGeom>
          <a:gradFill>
            <a:gsLst>
              <a:gs pos="0">
                <a:srgbClr val="89A6E3"/>
              </a:gs>
              <a:gs pos="43000">
                <a:srgbClr val="B8CAF3"/>
              </a:gs>
              <a:gs pos="93000">
                <a:srgbClr val="E9EEFA"/>
              </a:gs>
              <a:gs pos="100000">
                <a:srgbClr val="F6F8FF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7519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Minimum Control Measures (MCMs):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460057" algn="l" rtl="0">
              <a:spcBef>
                <a:spcPts val="180"/>
              </a:spcBef>
              <a:spcAft>
                <a:spcPts val="0"/>
              </a:spcAft>
              <a:buSzPts val="855"/>
              <a:buFont typeface="Calibri"/>
              <a:buNone/>
            </a:pPr>
            <a:endParaRPr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l" rtl="0">
              <a:spcBef>
                <a:spcPts val="320"/>
              </a:spcBef>
              <a:spcAft>
                <a:spcPts val="0"/>
              </a:spcAft>
              <a:buSzPts val="1520"/>
              <a:buFont typeface="Calibri"/>
              <a:buAutoNum type="arabicPeriod"/>
            </a:pPr>
            <a:r>
              <a:rPr lang="en-US" sz="1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Public outreach and education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l" rtl="0">
              <a:spcBef>
                <a:spcPts val="320"/>
              </a:spcBef>
              <a:spcAft>
                <a:spcPts val="0"/>
              </a:spcAft>
              <a:buSzPts val="1520"/>
              <a:buFont typeface="Calibri"/>
              <a:buAutoNum type="arabicPeriod"/>
            </a:pPr>
            <a:r>
              <a:rPr lang="en-US" sz="1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Public involvement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l" rtl="0">
              <a:spcBef>
                <a:spcPts val="320"/>
              </a:spcBef>
              <a:spcAft>
                <a:spcPts val="0"/>
              </a:spcAft>
              <a:buSzPts val="1520"/>
              <a:buFont typeface="Calibri"/>
              <a:buAutoNum type="arabicPeriod"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Illicit Discharge Detection and Elimination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l" rtl="0">
              <a:spcBef>
                <a:spcPts val="320"/>
              </a:spcBef>
              <a:spcAft>
                <a:spcPts val="0"/>
              </a:spcAft>
              <a:buSzPts val="1520"/>
              <a:buFont typeface="Calibri"/>
              <a:buAutoNum type="arabicPeriod"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Construction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l" rtl="0">
              <a:spcBef>
                <a:spcPts val="320"/>
              </a:spcBef>
              <a:spcAft>
                <a:spcPts val="0"/>
              </a:spcAft>
              <a:buSzPts val="1520"/>
              <a:buFont typeface="Calibri"/>
              <a:buAutoNum type="arabicPeriod"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Post-Construction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l" rtl="0">
              <a:spcBef>
                <a:spcPts val="320"/>
              </a:spcBef>
              <a:spcAft>
                <a:spcPts val="0"/>
              </a:spcAft>
              <a:buSzPts val="1520"/>
              <a:buFont typeface="Calibri"/>
              <a:buAutoNum type="arabicPeriod"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Good Housekeeping and Pollution Prevention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Google Shape;136;p3" descr="Image result for epa stormwater regulati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37" name="Google Shape;137;p3" descr="Image result for epa stormwater regul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57200"/>
            <a:ext cx="9144000" cy="283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 descr="Bangor Area Stormwater Group (BASWG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318009"/>
            <a:ext cx="1816608" cy="58318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/>
          <p:nvPr/>
        </p:nvSpPr>
        <p:spPr>
          <a:xfrm>
            <a:off x="307975" y="2590800"/>
            <a:ext cx="5254625" cy="365638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10"/>
              <a:buFont typeface="Noto Sans Symbols"/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What Does the BASWG do?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140"/>
              </a:spcBef>
              <a:spcAft>
                <a:spcPts val="0"/>
              </a:spcAft>
              <a:buClr>
                <a:schemeClr val="accent3"/>
              </a:buClr>
              <a:buSzPts val="665"/>
              <a:buFont typeface="Noto Sans Symbols"/>
              <a:buNone/>
            </a:pPr>
            <a:endParaRPr sz="700" b="1" dirty="0">
              <a:solidFill>
                <a:srgbClr val="002060"/>
              </a:solidFill>
              <a:latin typeface="Calibri" panose="020F0502020204030204" pitchFamily="34" charset="0"/>
              <a:ea typeface="Constantia"/>
              <a:cs typeface="Calibri" panose="020F0502020204030204" pitchFamily="34" charset="0"/>
              <a:sym typeface="Constantia"/>
            </a:endParaRPr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710"/>
              <a:buFont typeface="Noto Sans Symbols"/>
              <a:buChar char="☑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Assist MS4s with MS4 permit regulatory compliance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710"/>
              <a:buFont typeface="Noto Sans Symbols"/>
              <a:buChar char="☑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Focus on E&amp;O, but assist with other MCMs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710"/>
              <a:buFont typeface="Noto Sans Symbols"/>
              <a:buChar char="☑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Able to discuss emerging issues, brainstorm, troubleshoot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710"/>
              <a:buFont typeface="Noto Sans Symbols"/>
              <a:buChar char="☑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Allow all MS4s to meet together with DEP staff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710"/>
              <a:buFont typeface="Noto Sans Symbols"/>
              <a:buChar char="☑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Provide a stronger voice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710"/>
              <a:buFont typeface="Noto Sans Symbols"/>
              <a:buChar char="☑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Enables economies of scale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710"/>
              <a:buFont typeface="Noto Sans Symbols"/>
              <a:buChar char="☑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Secure external grant funding for “above and beyond” efforts</a:t>
            </a:r>
            <a:endParaRPr sz="1800" dirty="0">
              <a:solidFill>
                <a:srgbClr val="002060"/>
              </a:solidFill>
              <a:latin typeface="Calibri" panose="020F0502020204030204" pitchFamily="34" charset="0"/>
              <a:ea typeface="Constantia"/>
              <a:cs typeface="Calibri" panose="020F0502020204030204" pitchFamily="34" charset="0"/>
              <a:sym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457198" y="1218059"/>
            <a:ext cx="670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1" dirty="0"/>
              <a:t>Summer 2021 </a:t>
            </a:r>
            <a:br>
              <a:rPr lang="en-US" sz="3600" b="1" dirty="0"/>
            </a:br>
            <a:r>
              <a:rPr lang="en-US" sz="3600" b="1" dirty="0"/>
              <a:t>Campaign Reach</a:t>
            </a:r>
            <a:br>
              <a:rPr lang="en-US" b="1" dirty="0"/>
            </a:br>
            <a:r>
              <a:rPr lang="en-US" sz="2000" dirty="0"/>
              <a:t> </a:t>
            </a:r>
            <a:endParaRPr dirty="0"/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361" y="952464"/>
            <a:ext cx="2428875" cy="14085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120408A7-FF76-5A44-B234-BF33FEFF6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2708402"/>
            <a:ext cx="836295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3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457198" y="1431596"/>
            <a:ext cx="670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1" dirty="0"/>
              <a:t>Winter 2021 </a:t>
            </a:r>
            <a:br>
              <a:rPr lang="en-US" sz="3600" b="1" dirty="0"/>
            </a:br>
            <a:r>
              <a:rPr lang="en-US" sz="3600" b="1" dirty="0"/>
              <a:t>PPE Campaign Reach</a:t>
            </a:r>
            <a:endParaRPr dirty="0"/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361" y="1166001"/>
            <a:ext cx="2428875" cy="14085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C492E81-34AC-7A41-A93C-F304C00E9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54" y="2869880"/>
            <a:ext cx="8479060" cy="17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7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97587">
            <a:off x="6264434" y="3659137"/>
            <a:ext cx="1635122" cy="19899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410347" y="9443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br>
              <a:rPr lang="en-US" sz="2000" i="1" dirty="0"/>
            </a:br>
            <a:r>
              <a:rPr lang="en-US" sz="2000" i="1" dirty="0"/>
              <a:t>Ensuring Permit Compliance: </a:t>
            </a:r>
            <a:br>
              <a:rPr lang="en-US" sz="3200" dirty="0"/>
            </a:br>
            <a:r>
              <a:rPr lang="en-US" sz="2800" b="1" dirty="0"/>
              <a:t>BMP1A. Public Awareness</a:t>
            </a:r>
            <a:endParaRPr sz="2800" b="1" dirty="0"/>
          </a:p>
        </p:txBody>
      </p:sp>
      <p:sp>
        <p:nvSpPr>
          <p:cNvPr id="155" name="Google Shape;155;p5"/>
          <p:cNvSpPr txBox="1">
            <a:spLocks noGrp="1"/>
          </p:cNvSpPr>
          <p:nvPr>
            <p:ph type="body" idx="1"/>
          </p:nvPr>
        </p:nvSpPr>
        <p:spPr>
          <a:xfrm>
            <a:off x="410347" y="2376228"/>
            <a:ext cx="8229600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520"/>
              <a:buFont typeface="Noto Sans Symbols"/>
              <a:buChar char="✓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Maintaining a consistently active BASWG Facebook page with 3 posts per week. 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Font typeface="Noto Sans Symbols"/>
              <a:buChar char="✓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Making 1-3 of these weekly posts "boosted posts," which helped to expand the reach of social posts beyond their organic audience.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Font typeface="Noto Sans Symbols"/>
              <a:buChar char="✓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Continuing to provide an active BASWG presence on both Instagram and Twitter.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Font typeface="Noto Sans Symbols"/>
              <a:buChar char="✓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Maintaining the BASWG website.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Font typeface="Noto Sans Symbols"/>
              <a:buChar char="✓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Running public outreach events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 display campaigns</a:t>
            </a: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Font typeface="Noto Sans Symbols"/>
              <a:buChar char="✓"/>
            </a:pPr>
            <a:endParaRPr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177800" algn="l" rtl="0">
              <a:spcBef>
                <a:spcPts val="320"/>
              </a:spcBef>
              <a:spcAft>
                <a:spcPts val="0"/>
              </a:spcAft>
              <a:buSzPts val="1520"/>
              <a:buFont typeface="Noto Sans Symbols"/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520"/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Font typeface="Noto Sans Symbols"/>
              <a:buChar char="✓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Stormdrain stenciling in MS4 Communities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Font typeface="Noto Sans Symbols"/>
              <a:buChar char="✓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Continued distribution of  lawncare materials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Font typeface="Noto Sans Symbols"/>
              <a:buChar char="✓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Implementation of Regional Supplemental Social Media Plan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Font typeface="Noto Sans Symbols"/>
              <a:buChar char="✓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Online Winter Outreach Campaign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177800" algn="l" rtl="0">
              <a:spcBef>
                <a:spcPts val="320"/>
              </a:spcBef>
              <a:spcAft>
                <a:spcPts val="0"/>
              </a:spcAft>
              <a:buSzPts val="1520"/>
              <a:buFont typeface="Noto Sans Symbols"/>
              <a:buNone/>
            </a:pPr>
            <a:endParaRPr sz="1600" dirty="0"/>
          </a:p>
          <a:p>
            <a:pPr marL="274320" lvl="0" indent="-165735" algn="l" rtl="0">
              <a:spcBef>
                <a:spcPts val="360"/>
              </a:spcBef>
              <a:spcAft>
                <a:spcPts val="0"/>
              </a:spcAft>
              <a:buSzPts val="1710"/>
              <a:buFont typeface="Noto Sans Symbols"/>
              <a:buNone/>
            </a:pPr>
            <a:endParaRPr sz="1800" dirty="0"/>
          </a:p>
        </p:txBody>
      </p:sp>
      <p:sp>
        <p:nvSpPr>
          <p:cNvPr id="156" name="Google Shape;156;p5"/>
          <p:cNvSpPr txBox="1"/>
          <p:nvPr/>
        </p:nvSpPr>
        <p:spPr>
          <a:xfrm>
            <a:off x="410347" y="4368344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endParaRPr lang="en-US" sz="3200" b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endParaRPr lang="en-US" sz="3200" b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br>
              <a:rPr lang="en-US" sz="3200" b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BMP1A. Targeted BMP Adoption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BE7C5-FFB8-488B-A659-D393D08C4E08}"/>
              </a:ext>
            </a:extLst>
          </p:cNvPr>
          <p:cNvSpPr txBox="1"/>
          <p:nvPr/>
        </p:nvSpPr>
        <p:spPr>
          <a:xfrm>
            <a:off x="5777816" y="1242893"/>
            <a:ext cx="295583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Continuation of Permit </a:t>
            </a:r>
            <a:br>
              <a:rPr lang="en-US" sz="1400" b="1" dirty="0">
                <a:solidFill>
                  <a:schemeClr val="accent1"/>
                </a:solidFill>
              </a:rPr>
            </a:br>
            <a:r>
              <a:rPr lang="en-US" sz="1400" b="1" dirty="0">
                <a:solidFill>
                  <a:schemeClr val="accent1"/>
                </a:solidFill>
              </a:rPr>
              <a:t>in PY8 (2020-2021)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Submitted annual report 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September 2021</a:t>
            </a:r>
            <a:endParaRPr lang="en-US" dirty="0"/>
          </a:p>
        </p:txBody>
      </p:sp>
      <p:pic>
        <p:nvPicPr>
          <p:cNvPr id="157" name="Google Shape;157;p5" descr="Image result for complia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1488" y="4880142"/>
            <a:ext cx="2590800" cy="1826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8" descr="Image result for BASW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245" y="-107373"/>
            <a:ext cx="9149080" cy="8839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1" name="Google Shape;281;p18"/>
          <p:cNvGraphicFramePr/>
          <p:nvPr>
            <p:extLst>
              <p:ext uri="{D42A27DB-BD31-4B8C-83A1-F6EECF244321}">
                <p14:modId xmlns:p14="http://schemas.microsoft.com/office/powerpoint/2010/main" val="2531664344"/>
              </p:ext>
            </p:extLst>
          </p:nvPr>
        </p:nvGraphicFramePr>
        <p:xfrm>
          <a:off x="4078224" y="1851660"/>
          <a:ext cx="4513211" cy="4384549"/>
        </p:xfrm>
        <a:graphic>
          <a:graphicData uri="http://schemas.openxmlformats.org/drawingml/2006/table">
            <a:tbl>
              <a:tblPr>
                <a:noFill/>
                <a:tableStyleId>{BC516781-53AB-4A70-BBF2-2F6D87E7D119}</a:tableStyleId>
              </a:tblPr>
              <a:tblGrid>
                <a:gridCol w="323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708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BASWG PY8 Budget</a:t>
                      </a:r>
                      <a:endParaRPr sz="1800" b="1" i="1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-US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</a:t>
                      </a:r>
                      <a:endParaRPr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Regional Coordination</a:t>
                      </a:r>
                      <a:endParaRPr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$ 13,750 </a:t>
                      </a:r>
                      <a:endParaRPr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 Hosting/Domain Name</a:t>
                      </a:r>
                      <a:endParaRPr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$ 100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Legal Form Fees</a:t>
                      </a:r>
                      <a:endParaRPr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$ 200</a:t>
                      </a:r>
                      <a:endParaRPr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Writing </a:t>
                      </a:r>
                      <a:endParaRPr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$ 1,000</a:t>
                      </a:r>
                      <a:endParaRPr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Statewide Salt Collaboration</a:t>
                      </a:r>
                      <a:endParaRPr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$ 1,000</a:t>
                      </a:r>
                      <a:endParaRPr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 and Outreach</a:t>
                      </a:r>
                      <a:endParaRPr sz="1800" b="1" i="0" u="none" strike="noStrik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$ 22,350 </a:t>
                      </a:r>
                      <a:endParaRPr sz="1800" b="1" i="0" u="none" strike="noStrik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BASWG Budget</a:t>
                      </a:r>
                      <a:endParaRPr sz="1800" b="1" i="0" u="none" strike="no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$ 38,400 </a:t>
                      </a:r>
                      <a:endParaRPr sz="1800" b="1" i="0" u="none" strike="no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2" name="Google Shape;282;p18"/>
          <p:cNvSpPr txBox="1"/>
          <p:nvPr/>
        </p:nvSpPr>
        <p:spPr>
          <a:xfrm>
            <a:off x="314821" y="1851660"/>
            <a:ext cx="358140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Continued Focus on: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Char char="-"/>
            </a:pPr>
            <a:r>
              <a:rPr lang="en-US" sz="1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Compliance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Char char="-"/>
            </a:pPr>
            <a:r>
              <a:rPr lang="en-US" sz="1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Minimum Requirements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Char char="-"/>
            </a:pPr>
            <a:r>
              <a:rPr lang="en-US" sz="1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Any additional – external funds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1140182" y="2783441"/>
            <a:ext cx="1223608" cy="953097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8" name="Google Shape;188;p8"/>
          <p:cNvSpPr txBox="1">
            <a:spLocks noGrp="1"/>
          </p:cNvSpPr>
          <p:nvPr>
            <p:ph type="title"/>
          </p:nvPr>
        </p:nvSpPr>
        <p:spPr>
          <a:xfrm>
            <a:off x="384178" y="1602033"/>
            <a:ext cx="8229600" cy="93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en-US" sz="2400" i="1" dirty="0">
                <a:solidFill>
                  <a:srgbClr val="002060"/>
                </a:solidFill>
              </a:rPr>
              <a:t> </a:t>
            </a:r>
            <a:br>
              <a:rPr lang="en-US" sz="4000" dirty="0"/>
            </a:br>
            <a:r>
              <a:rPr lang="en-US" sz="2400" dirty="0"/>
              <a:t>MCM 1: Education &amp; Outreach</a:t>
            </a:r>
            <a:br>
              <a:rPr lang="en-US" sz="2400" dirty="0"/>
            </a:br>
            <a:r>
              <a:rPr lang="en-US" sz="2400" dirty="0"/>
              <a:t>MCM 2: Public Involvement</a:t>
            </a:r>
            <a:br>
              <a:rPr lang="en-US" sz="2400" b="1" dirty="0"/>
            </a:br>
            <a:endParaRPr sz="2000" u="sng" dirty="0">
              <a:solidFill>
                <a:srgbClr val="002060"/>
              </a:solidFill>
            </a:endParaRPr>
          </a:p>
        </p:txBody>
      </p:sp>
      <p:pic>
        <p:nvPicPr>
          <p:cNvPr id="189" name="Google Shape;189;p8" descr="Bangor Area Stormwater Group (BASWG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787478"/>
            <a:ext cx="1827212" cy="58658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 descr="Image result for covi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384178" y="2286000"/>
            <a:ext cx="4552722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Hoped to deliver in PY8, but cont. restrictions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onstantia"/>
              <a:cs typeface="Calibri" panose="020F0502020204030204" pitchFamily="34" charset="0"/>
              <a:sym typeface="Constantia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Canceled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Maine Science Festival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onstantia"/>
              <a:cs typeface="Calibri" panose="020F0502020204030204" pitchFamily="34" charset="0"/>
              <a:sym typeface="Constantia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Wingdings" panose="05000000000000000000" pitchFamily="2" charset="2"/>
              </a:rPr>
              <a:t>Opportunistic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Street and Stream Clean-ups 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Wingdings" panose="05000000000000000000" pitchFamily="2" charset="2"/>
              </a:rPr>
              <a:t>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onstantia"/>
              <a:cs typeface="Calibri" panose="020F0502020204030204" pitchFamily="34" charset="0"/>
              <a:sym typeface="Constant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Char char="-"/>
            </a:pPr>
            <a:r>
              <a:rPr lang="en-US" sz="1800" dirty="0" err="1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Stormdrain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 marking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Char char="-"/>
            </a:pPr>
            <a:endParaRPr lang="en-US" sz="1800" dirty="0">
              <a:solidFill>
                <a:schemeClr val="dk1"/>
              </a:solidFill>
              <a:latin typeface="Calibri" panose="020F0502020204030204" pitchFamily="34" charset="0"/>
              <a:ea typeface="Constantia"/>
              <a:cs typeface="Calibri" panose="020F0502020204030204" pitchFamily="34" charset="0"/>
              <a:sym typeface="Constantia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Continuing New Sources of Pollution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Opportunity for PPE Campaign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Leverage success of online campaigns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Broader, but less personal, reach</a:t>
            </a:r>
          </a:p>
        </p:txBody>
      </p:sp>
      <p:pic>
        <p:nvPicPr>
          <p:cNvPr id="194" name="Google Shape;194;p8" descr="Image result for social distanc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9407" y="3806012"/>
            <a:ext cx="3392766" cy="259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oronavirus Timeline: Tracking major moments of COVID-19 pandemic in San  Francisco Bay Area - ABC7 San Francisco">
            <a:extLst>
              <a:ext uri="{FF2B5EF4-FFF2-40B4-BE49-F238E27FC236}">
                <a16:creationId xmlns:a16="http://schemas.microsoft.com/office/drawing/2014/main" id="{93FA0644-007D-47F9-98CF-AE90EA190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06" y="1335506"/>
            <a:ext cx="3392765" cy="190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699" y="298592"/>
            <a:ext cx="6896101" cy="342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699" y="3699163"/>
            <a:ext cx="4928675" cy="250541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6725653" y="-93026"/>
            <a:ext cx="2418347" cy="635554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In 2021:</a:t>
            </a:r>
            <a:endParaRPr sz="1600" b="1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nstantia"/>
              <a:buChar char="●"/>
            </a:pPr>
            <a:r>
              <a:rPr lang="en-US" sz="16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7,982 pages views.</a:t>
            </a:r>
            <a:endParaRPr sz="1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nstantia"/>
              <a:buChar char="●"/>
            </a:pPr>
            <a:r>
              <a:rPr lang="en-US" sz="16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Top Channels</a:t>
            </a:r>
            <a:endParaRPr sz="1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91440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nstantia"/>
              <a:buChar char="○"/>
            </a:pPr>
            <a:r>
              <a:rPr lang="en-US" sz="16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Direct</a:t>
            </a:r>
            <a:endParaRPr sz="1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91440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nstantia"/>
              <a:buChar char="○"/>
            </a:pPr>
            <a:r>
              <a:rPr lang="en-US" sz="16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Social</a:t>
            </a:r>
            <a:endParaRPr sz="1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91440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nstantia"/>
              <a:buChar char="○"/>
            </a:pPr>
            <a:r>
              <a:rPr lang="en-US" sz="16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Organic search</a:t>
            </a:r>
            <a:endParaRPr sz="1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91440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nstantia"/>
              <a:buChar char="○"/>
            </a:pPr>
            <a:r>
              <a:rPr lang="en-US" sz="16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Display</a:t>
            </a:r>
            <a:endParaRPr sz="1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91440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nstantia"/>
              <a:buChar char="○"/>
            </a:pPr>
            <a:r>
              <a:rPr lang="en-US" sz="16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Referral</a:t>
            </a:r>
            <a:endParaRPr sz="1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2020 </a:t>
            </a:r>
            <a:r>
              <a:rPr lang="en-US" sz="1600" b="1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Wingdings" panose="05000000000000000000" pitchFamily="2" charset="2"/>
              </a:rPr>
              <a:t> 2021</a:t>
            </a:r>
            <a:endParaRPr sz="1600" b="1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nstantia"/>
              <a:buChar char="●"/>
            </a:pPr>
            <a:r>
              <a:rPr lang="en-US" sz="1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3,997 more users.</a:t>
            </a:r>
            <a:endParaRPr sz="1600"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nstantia"/>
              <a:buChar char="●"/>
            </a:pPr>
            <a:r>
              <a:rPr lang="en-US" sz="1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4,744 more sessions.</a:t>
            </a:r>
            <a:endParaRPr sz="1600"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nstantia"/>
              <a:buChar char="●"/>
            </a:pPr>
            <a:r>
              <a:rPr lang="en-US" sz="1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6,894 more pages views.</a:t>
            </a:r>
            <a:endParaRPr sz="1600"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3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8496" y="4753967"/>
            <a:ext cx="3694176" cy="145060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9A9A40-3032-40FF-92A8-B8814B4CF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927" y="4334068"/>
            <a:ext cx="1505345" cy="14506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905000" y="5334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 sz="3200" dirty="0"/>
              <a:t>Continuing Social Media </a:t>
            </a:r>
            <a:br>
              <a:rPr lang="en-US" sz="3200" dirty="0"/>
            </a:br>
            <a:r>
              <a:rPr lang="en-US" sz="2000" b="1" dirty="0">
                <a:solidFill>
                  <a:srgbClr val="002060"/>
                </a:solidFill>
              </a:rPr>
              <a:t>January 1, 2021 - December 31, 2021</a:t>
            </a:r>
            <a:endParaRPr sz="2000" b="1" dirty="0">
              <a:solidFill>
                <a:srgbClr val="002060"/>
              </a:solidFill>
            </a:endParaRPr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1828801" y="1844308"/>
            <a:ext cx="4952999" cy="501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59"/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BASWG social media pages saw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of 1,279 total followers.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7.1% increase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between last year and this year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319"/>
              </a:spcBef>
              <a:buSzPts val="1515"/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Multi-year View 2018-2021:</a:t>
            </a:r>
          </a:p>
          <a:p>
            <a:pPr marL="0" lvl="0" indent="0" algn="l" rtl="0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SzPts val="1515"/>
              <a:buNone/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>
              <a:lnSpc>
                <a:spcPct val="80000"/>
              </a:lnSpc>
              <a:spcBef>
                <a:spcPts val="319"/>
              </a:spcBef>
              <a:buSzPts val="1515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Facebook: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579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620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684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698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719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(21 new followers since last year)</a:t>
            </a:r>
            <a:endParaRPr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178101" algn="l" rtl="0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SzPts val="1515"/>
              <a:buNone/>
            </a:pPr>
            <a:endParaRPr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>
              <a:lnSpc>
                <a:spcPct val="80000"/>
              </a:lnSpc>
              <a:spcBef>
                <a:spcPts val="319"/>
              </a:spcBef>
              <a:buSzPts val="1515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Twitter: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142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163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217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244 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256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                                         (12 new followers since last year)</a:t>
            </a:r>
            <a:endParaRPr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178101" algn="l" rtl="0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SzPts val="1515"/>
              <a:buNone/>
            </a:pPr>
            <a:endParaRPr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>
              <a:lnSpc>
                <a:spcPct val="80000"/>
              </a:lnSpc>
              <a:spcBef>
                <a:spcPts val="319"/>
              </a:spcBef>
              <a:buSzPts val="1515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Instagram: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133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197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239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262 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304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                                    (42 new followers since last year)</a:t>
            </a:r>
            <a:endParaRPr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286"/>
              </a:spcBef>
              <a:spcAft>
                <a:spcPts val="0"/>
              </a:spcAft>
              <a:buSzPts val="1359"/>
              <a:buNone/>
            </a:pP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286"/>
              </a:spcBef>
              <a:spcAft>
                <a:spcPts val="0"/>
              </a:spcAft>
              <a:buSzPts val="1359"/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BASWG Facebook had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145 posts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BASWG Twitter account had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138 posts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each, and the Instagram account had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 posts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l" rtl="0">
              <a:lnSpc>
                <a:spcPct val="80000"/>
              </a:lnSpc>
              <a:spcBef>
                <a:spcPts val="286"/>
              </a:spcBef>
              <a:spcAft>
                <a:spcPts val="0"/>
              </a:spcAft>
              <a:buSzPts val="1359"/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286"/>
              </a:spcBef>
              <a:spcAft>
                <a:spcPts val="0"/>
              </a:spcAft>
              <a:buSzPts val="1359"/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Total reach: </a:t>
            </a:r>
          </a:p>
          <a:p>
            <a:pPr marL="0" lvl="0" indent="0">
              <a:lnSpc>
                <a:spcPct val="80000"/>
              </a:lnSpc>
              <a:spcBef>
                <a:spcPts val="286"/>
              </a:spcBef>
              <a:buSzPts val="1359"/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155,500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223,000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192,454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825,944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impressions </a:t>
            </a:r>
          </a:p>
          <a:p>
            <a:pPr marL="0" lvl="0" indent="0" algn="l" rtl="0">
              <a:lnSpc>
                <a:spcPct val="80000"/>
              </a:lnSpc>
              <a:spcBef>
                <a:spcPts val="286"/>
              </a:spcBef>
              <a:spcAft>
                <a:spcPts val="0"/>
              </a:spcAft>
              <a:buSzPts val="1359"/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286"/>
              </a:spcBef>
              <a:spcAft>
                <a:spcPts val="0"/>
              </a:spcAft>
              <a:buSzPts val="1359"/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Engagement across all three platforms:</a:t>
            </a:r>
          </a:p>
          <a:p>
            <a:pPr marL="0" lvl="0" indent="0">
              <a:lnSpc>
                <a:spcPct val="80000"/>
              </a:lnSpc>
              <a:spcBef>
                <a:spcPts val="286"/>
              </a:spcBef>
              <a:buSzPts val="1359"/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2,298 -&gt; 17,200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8,295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10,308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engagements</a:t>
            </a:r>
            <a:endParaRPr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286"/>
              </a:spcBef>
              <a:spcAft>
                <a:spcPts val="0"/>
              </a:spcAft>
              <a:buSzPts val="1359"/>
              <a:buNone/>
            </a:pPr>
            <a:endParaRPr sz="143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188055" algn="l" rtl="0">
              <a:lnSpc>
                <a:spcPct val="80000"/>
              </a:lnSpc>
              <a:spcBef>
                <a:spcPts val="286"/>
              </a:spcBef>
              <a:spcAft>
                <a:spcPts val="0"/>
              </a:spcAft>
              <a:buSzPts val="1359"/>
              <a:buNone/>
            </a:pPr>
            <a:endParaRPr sz="1430" dirty="0"/>
          </a:p>
        </p:txBody>
      </p:sp>
      <p:sp>
        <p:nvSpPr>
          <p:cNvPr id="175" name="Google Shape;175;p7"/>
          <p:cNvSpPr/>
          <p:nvPr/>
        </p:nvSpPr>
        <p:spPr>
          <a:xfrm>
            <a:off x="6960767" y="3782007"/>
            <a:ext cx="1742209" cy="1569620"/>
          </a:xfrm>
          <a:prstGeom prst="rect">
            <a:avLst/>
          </a:prstGeom>
          <a:gradFill>
            <a:gsLst>
              <a:gs pos="0">
                <a:srgbClr val="89A6E3"/>
              </a:gs>
              <a:gs pos="43000">
                <a:srgbClr val="B8CAF3"/>
              </a:gs>
              <a:gs pos="93000">
                <a:srgbClr val="E9EEFA"/>
              </a:gs>
              <a:gs pos="100000">
                <a:srgbClr val="F6F8FF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7519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While Facebook's audience is mostly local, Twitter is national, with many of the highest-impression posts being shared by stormwater organizations nationwide. 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6950375" y="1104900"/>
            <a:ext cx="1752601" cy="1938952"/>
          </a:xfrm>
          <a:prstGeom prst="rect">
            <a:avLst/>
          </a:prstGeom>
          <a:gradFill>
            <a:gsLst>
              <a:gs pos="0">
                <a:srgbClr val="89A6E3"/>
              </a:gs>
              <a:gs pos="43000">
                <a:srgbClr val="B8CAF3"/>
              </a:gs>
              <a:gs pos="93000">
                <a:srgbClr val="E9EEFA"/>
              </a:gs>
              <a:gs pos="100000">
                <a:srgbClr val="F6F8FF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7519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Though the Facebook account has historically been BASWG's primary social account,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onstantia"/>
                <a:cs typeface="Calibri" panose="020F0502020204030204" pitchFamily="34" charset="0"/>
                <a:sym typeface="Constantia"/>
              </a:rPr>
              <a:t>Twitter and Instagram have seen a high growth over the year in follower counts. Impressions significantly increased, in addition to Post Link clicks.</a:t>
            </a:r>
            <a:endParaRPr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1219200"/>
            <a:ext cx="1371599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974" y="4797136"/>
            <a:ext cx="1063625" cy="115891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 descr="Image result for pulse marketing main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5">
            <a:alphaModFix/>
          </a:blip>
          <a:srcRect r="33752"/>
          <a:stretch/>
        </p:blipFill>
        <p:spPr>
          <a:xfrm>
            <a:off x="21149075" y="12274725"/>
            <a:ext cx="2694176" cy="995525"/>
          </a:xfrm>
          <a:prstGeom prst="rect">
            <a:avLst/>
          </a:prstGeom>
          <a:noFill/>
          <a:ln>
            <a:noFill/>
          </a:ln>
          <a:effectLst>
            <a:outerShdw blurRad="385763" dist="19050" dir="5400000" algn="bl" rotWithShape="0">
              <a:srgbClr val="FFFFFF">
                <a:alpha val="50000"/>
              </a:srgbClr>
            </a:outerShdw>
          </a:effectLst>
        </p:spPr>
      </p:pic>
      <p:pic>
        <p:nvPicPr>
          <p:cNvPr id="181" name="Google Shape;18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551" y="6028776"/>
            <a:ext cx="1515283" cy="615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627" y="1874645"/>
            <a:ext cx="8605738" cy="466205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 txBox="1"/>
          <p:nvPr/>
        </p:nvSpPr>
        <p:spPr>
          <a:xfrm>
            <a:off x="842696" y="838200"/>
            <a:ext cx="7467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Online Outreach on Emerging Source of Stormwater Pollution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Personal Protection Equipment (PPE) Pollution</a:t>
            </a: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667512" y="5610289"/>
            <a:ext cx="914400" cy="43084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 approved</a:t>
            </a: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457200" y="912496"/>
            <a:ext cx="670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1" dirty="0"/>
              <a:t>Spring 2021 </a:t>
            </a:r>
            <a:br>
              <a:rPr lang="en-US" sz="3600" b="1" dirty="0"/>
            </a:br>
            <a:r>
              <a:rPr lang="en-US" sz="3600" b="1" dirty="0"/>
              <a:t>PPE Campaign Reach</a:t>
            </a:r>
            <a:br>
              <a:rPr lang="en-US" b="1" dirty="0"/>
            </a:br>
            <a:r>
              <a:rPr lang="en-US" sz="2000" dirty="0"/>
              <a:t> </a:t>
            </a:r>
            <a:endParaRPr dirty="0"/>
          </a:p>
        </p:txBody>
      </p:sp>
      <p:sp>
        <p:nvSpPr>
          <p:cNvPr id="252" name="Google Shape;252;p15"/>
          <p:cNvSpPr txBox="1">
            <a:spLocks noGrp="1"/>
          </p:cNvSpPr>
          <p:nvPr>
            <p:ph type="body" idx="4"/>
          </p:nvPr>
        </p:nvSpPr>
        <p:spPr>
          <a:xfrm>
            <a:off x="609600" y="4267200"/>
            <a:ext cx="7453746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is directed to PPE landing page on the BASWG.org website as well as the Learn About Stormwater page.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520"/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520"/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Tech Talk: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Char char="⚫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Impressions = Number of times an ad was displayed on a viewer's screen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520"/>
              <a:buChar char="⚫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Clickthrough % = The percentage of clicks that an internet advertisement receives to page views of the advertisement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090"/>
              <a:buNone/>
            </a:pPr>
            <a:br>
              <a:rPr lang="en-US" dirty="0"/>
            </a:br>
            <a:endParaRPr sz="1400" dirty="0"/>
          </a:p>
          <a:p>
            <a:pPr marL="274320" lvl="0" indent="-141605" algn="l" rtl="0">
              <a:spcBef>
                <a:spcPts val="440"/>
              </a:spcBef>
              <a:spcAft>
                <a:spcPts val="0"/>
              </a:spcAft>
              <a:buSzPts val="2090"/>
              <a:buNone/>
            </a:pPr>
            <a:endParaRPr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090"/>
              <a:buNone/>
            </a:pPr>
            <a:endParaRPr dirty="0"/>
          </a:p>
          <a:p>
            <a:pPr marL="274320" lvl="0" indent="-141605" algn="l" rtl="0">
              <a:spcBef>
                <a:spcPts val="440"/>
              </a:spcBef>
              <a:spcAft>
                <a:spcPts val="0"/>
              </a:spcAft>
              <a:buSzPts val="2090"/>
              <a:buNone/>
            </a:pPr>
            <a:endParaRPr dirty="0"/>
          </a:p>
        </p:txBody>
      </p:sp>
      <p:graphicFrame>
        <p:nvGraphicFramePr>
          <p:cNvPr id="253" name="Google Shape;253;p15"/>
          <p:cNvGraphicFramePr/>
          <p:nvPr>
            <p:extLst>
              <p:ext uri="{D42A27DB-BD31-4B8C-83A1-F6EECF244321}">
                <p14:modId xmlns:p14="http://schemas.microsoft.com/office/powerpoint/2010/main" val="2088573873"/>
              </p:ext>
            </p:extLst>
          </p:nvPr>
        </p:nvGraphicFramePr>
        <p:xfrm>
          <a:off x="457200" y="2348909"/>
          <a:ext cx="2428875" cy="2011720"/>
        </p:xfrm>
        <a:graphic>
          <a:graphicData uri="http://schemas.openxmlformats.org/drawingml/2006/table">
            <a:tbl>
              <a:tblPr firstRow="1" bandRow="1">
                <a:noFill/>
                <a:tableStyleId>{BC516781-53AB-4A70-BBF2-2F6D87E7D119}</a:tableStyleId>
              </a:tblPr>
              <a:tblGrid>
                <a:gridCol w="24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Spring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 10, 2021-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 31, 2021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136,187 impressions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 clicks,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.09% clickthrough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4471" y="371799"/>
            <a:ext cx="2428875" cy="14085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graphicFrame>
        <p:nvGraphicFramePr>
          <p:cNvPr id="6" name="Google Shape;253;p15">
            <a:extLst>
              <a:ext uri="{FF2B5EF4-FFF2-40B4-BE49-F238E27FC236}">
                <a16:creationId xmlns:a16="http://schemas.microsoft.com/office/drawing/2014/main" id="{304533C7-7AA0-4CF5-9BD0-56E30D111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062028"/>
              </p:ext>
            </p:extLst>
          </p:nvPr>
        </p:nvGraphicFramePr>
        <p:xfrm>
          <a:off x="2886075" y="2343702"/>
          <a:ext cx="2428875" cy="2011720"/>
        </p:xfrm>
        <a:graphic>
          <a:graphicData uri="http://schemas.openxmlformats.org/drawingml/2006/table">
            <a:tbl>
              <a:tblPr firstRow="1" bandRow="1">
                <a:noFill/>
                <a:tableStyleId>{BC516781-53AB-4A70-BBF2-2F6D87E7D119}</a:tableStyleId>
              </a:tblPr>
              <a:tblGrid>
                <a:gridCol w="24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Summer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June 25, 2021-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July 16, 2021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275,316 impressions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446 clicks,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.13% clickthrough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oogle Shape;253;p15">
            <a:extLst>
              <a:ext uri="{FF2B5EF4-FFF2-40B4-BE49-F238E27FC236}">
                <a16:creationId xmlns:a16="http://schemas.microsoft.com/office/drawing/2014/main" id="{B4C92485-A83C-4FDE-8520-3BF84F6B0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264232"/>
              </p:ext>
            </p:extLst>
          </p:nvPr>
        </p:nvGraphicFramePr>
        <p:xfrm>
          <a:off x="5306568" y="2343702"/>
          <a:ext cx="2756778" cy="2011720"/>
        </p:xfrm>
        <a:graphic>
          <a:graphicData uri="http://schemas.openxmlformats.org/drawingml/2006/table">
            <a:tbl>
              <a:tblPr firstRow="1" bandRow="1">
                <a:noFill/>
                <a:tableStyleId>{BC516781-53AB-4A70-BBF2-2F6D87E7D119}</a:tableStyleId>
              </a:tblPr>
              <a:tblGrid>
                <a:gridCol w="275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November 24, 2021- December 31, 2021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193,759 impressions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 clicks,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.13% clickthrough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529454"/>
      </p:ext>
    </p:extLst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937</Words>
  <Application>Microsoft Office PowerPoint</Application>
  <PresentationFormat>On-screen Show (4:3)</PresentationFormat>
  <Paragraphs>202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Noto Sans Symbols</vt:lpstr>
      <vt:lpstr>Constantia</vt:lpstr>
      <vt:lpstr>Arial</vt:lpstr>
      <vt:lpstr>Flow</vt:lpstr>
      <vt:lpstr>Flow</vt:lpstr>
      <vt:lpstr>2021 Year-in-Review</vt:lpstr>
      <vt:lpstr>PowerPoint Presentation</vt:lpstr>
      <vt:lpstr> Ensuring Permit Compliance:  BMP1A. Public Awareness</vt:lpstr>
      <vt:lpstr>PowerPoint Presentation</vt:lpstr>
      <vt:lpstr>  MCM 1: Education &amp; Outreach MCM 2: Public Involvement </vt:lpstr>
      <vt:lpstr>PowerPoint Presentation</vt:lpstr>
      <vt:lpstr>Continuing Social Media  January 1, 2021 - December 31, 2021</vt:lpstr>
      <vt:lpstr>PowerPoint Presentation</vt:lpstr>
      <vt:lpstr>Spring 2021  PPE Campaign Reach  </vt:lpstr>
      <vt:lpstr>January 2022  Preroll Campaign Reach  </vt:lpstr>
      <vt:lpstr>Online Winter Outreach Initiative Third Year – Targeted Online Display Ads</vt:lpstr>
      <vt:lpstr>PowerPoint Presentation</vt:lpstr>
      <vt:lpstr>PowerPoint Presentation</vt:lpstr>
      <vt:lpstr>2021 Year-in-Review Permit Renewal – Continued Dialogue, Stakeholder Engagement and                      Formal Comment Letters</vt:lpstr>
      <vt:lpstr>Regional Discussion/Coordination on Other MCMs  Not in Plan, Not Required</vt:lpstr>
      <vt:lpstr>PowerPoint Presentation</vt:lpstr>
      <vt:lpstr>PowerPoint Presentation</vt:lpstr>
      <vt:lpstr>Continuing Social Media  January 1, 2021 - December 31, 2021</vt:lpstr>
      <vt:lpstr>Spring 2021  PPE Campaign Reach  </vt:lpstr>
      <vt:lpstr>Summer 2021  Campaign Reach  </vt:lpstr>
      <vt:lpstr>Winter 2021  PPE Campaign Reach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Year-in-Review</dc:title>
  <dc:creator>Owner</dc:creator>
  <cp:lastModifiedBy>Brenda Zollitsch</cp:lastModifiedBy>
  <cp:revision>17</cp:revision>
  <dcterms:created xsi:type="dcterms:W3CDTF">2017-02-03T20:56:00Z</dcterms:created>
  <dcterms:modified xsi:type="dcterms:W3CDTF">2022-02-10T03:03:33Z</dcterms:modified>
</cp:coreProperties>
</file>